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4" r:id="rId8"/>
    <p:sldId id="263" r:id="rId9"/>
    <p:sldId id="261" r:id="rId10"/>
    <p:sldId id="262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5"/>
  </p:normalViewPr>
  <p:slideViewPr>
    <p:cSldViewPr snapToGrid="0" snapToObjects="1">
      <p:cViewPr varScale="1">
        <p:scale>
          <a:sx n="105" d="100"/>
          <a:sy n="105" d="100"/>
        </p:scale>
        <p:origin x="184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618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337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58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275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12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856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094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60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608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704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336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59BD96B-75CA-1841-90D5-B18FC898F678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8F3AB5E-33BA-8749-A20F-9CA8194C6B6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D-flag-background-ppt.png">
            <a:extLst>
              <a:ext uri="{FF2B5EF4-FFF2-40B4-BE49-F238E27FC236}">
                <a16:creationId xmlns:a16="http://schemas.microsoft.com/office/drawing/2014/main" id="{612FB8E1-F4D0-A04A-99A7-CECE0F5B3B4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71500"/>
          </a:xfrm>
          <a:prstGeom prst="rect">
            <a:avLst/>
          </a:prstGeom>
        </p:spPr>
      </p:pic>
      <p:pic>
        <p:nvPicPr>
          <p:cNvPr id="8" name="Picture 7" descr="UMBC-primary-logo-CMYK-on-black.png">
            <a:extLst>
              <a:ext uri="{FF2B5EF4-FFF2-40B4-BE49-F238E27FC236}">
                <a16:creationId xmlns:a16="http://schemas.microsoft.com/office/drawing/2014/main" id="{AEF2CFA3-F9C0-6D49-96CD-56A09759467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87" y="86177"/>
            <a:ext cx="1749252" cy="402989"/>
          </a:xfrm>
          <a:prstGeom prst="rect">
            <a:avLst/>
          </a:prstGeom>
        </p:spPr>
      </p:pic>
      <p:pic>
        <p:nvPicPr>
          <p:cNvPr id="9" name="Picture 8" descr="corner-element.png">
            <a:extLst>
              <a:ext uri="{FF2B5EF4-FFF2-40B4-BE49-F238E27FC236}">
                <a16:creationId xmlns:a16="http://schemas.microsoft.com/office/drawing/2014/main" id="{6AC75AB9-C014-A941-8470-CBE57162E60F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918" y="5615558"/>
            <a:ext cx="1224081" cy="124244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1602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168" y="2398936"/>
            <a:ext cx="8741664" cy="1645920"/>
          </a:xfrm>
        </p:spPr>
        <p:txBody>
          <a:bodyPr>
            <a:normAutofit/>
          </a:bodyPr>
          <a:lstStyle/>
          <a:p>
            <a:r>
              <a:rPr lang="en-US" sz="2800" dirty="0"/>
              <a:t>Moving Past A Global Pandemic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600" dirty="0"/>
              <a:t>Aneesh Kapoor</a:t>
            </a:r>
          </a:p>
          <a:p>
            <a:r>
              <a:rPr lang="en-US" sz="2600" dirty="0"/>
              <a:t>Data 606 Capstone Project</a:t>
            </a:r>
          </a:p>
          <a:p>
            <a:r>
              <a:rPr lang="en-US" sz="2600" dirty="0"/>
              <a:t>Spring 2021 </a:t>
            </a:r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E56CDF6-248A-EB49-8855-74360DD819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918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18"/>
    </mc:Choice>
    <mc:Fallback>
      <p:transition spd="slow" advTm="11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4F632-EE1A-614C-A3F1-5FE613E9E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741" y="1025652"/>
            <a:ext cx="5937755" cy="1188720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77E0A-1140-3E48-8778-0213B739D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Adjust vaccination rates by race </a:t>
            </a:r>
          </a:p>
          <a:p>
            <a:r>
              <a:rPr lang="en-US" dirty="0"/>
              <a:t>Develop three machine learning models to forecast recovery.  </a:t>
            </a:r>
          </a:p>
          <a:p>
            <a:r>
              <a:rPr lang="en-US" dirty="0"/>
              <a:t>Compare Results </a:t>
            </a:r>
          </a:p>
          <a:p>
            <a:r>
              <a:rPr lang="en-US" dirty="0"/>
              <a:t>Develop Final Conclusions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B149B18-A4F4-C44D-86B7-4C82C34C3D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204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817"/>
    </mc:Choice>
    <mc:Fallback>
      <p:transition spd="slow" advTm="65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EBEC3-22CC-AF41-BE3E-B5BBAC363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B6AA1-02F3-B14C-B8D0-3F561B3CD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528" y="2638045"/>
            <a:ext cx="8095487" cy="3101983"/>
          </a:xfrm>
        </p:spPr>
        <p:txBody>
          <a:bodyPr/>
          <a:lstStyle/>
          <a:p>
            <a:r>
              <a:rPr lang="en-US" dirty="0"/>
              <a:t>Data Cleaning and Preparation</a:t>
            </a:r>
          </a:p>
          <a:p>
            <a:r>
              <a:rPr lang="en-US" dirty="0"/>
              <a:t>Exploratory Data Analysis </a:t>
            </a:r>
          </a:p>
          <a:p>
            <a:r>
              <a:rPr lang="en-US" dirty="0"/>
              <a:t>Regression Testing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5B212F9-81FA-104C-96E7-183649C49D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149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19"/>
    </mc:Choice>
    <mc:Fallback>
      <p:transition spd="slow" advTm="13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FFB39-C3A7-8741-99AB-42EB7A66F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093" y="816864"/>
            <a:ext cx="6660131" cy="804671"/>
          </a:xfrm>
        </p:spPr>
        <p:txBody>
          <a:bodyPr>
            <a:normAutofit fontScale="90000"/>
          </a:bodyPr>
          <a:lstStyle/>
          <a:p>
            <a:r>
              <a:rPr lang="en-US" dirty="0"/>
              <a:t>Exploratory Data Analysis </a:t>
            </a:r>
            <a:br>
              <a:rPr lang="en-US" dirty="0"/>
            </a:br>
            <a:endParaRPr lang="en-US" dirty="0"/>
          </a:p>
        </p:txBody>
      </p:sp>
      <p:pic>
        <p:nvPicPr>
          <p:cNvPr id="8" name="Content Placeholder 7" descr="Chart, histogram&#10;&#10;Description automatically generated">
            <a:extLst>
              <a:ext uri="{FF2B5EF4-FFF2-40B4-BE49-F238E27FC236}">
                <a16:creationId xmlns:a16="http://schemas.microsoft.com/office/drawing/2014/main" id="{2B0AD02B-6353-3248-B9F3-5A35B5775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28599" y="1975105"/>
            <a:ext cx="6859626" cy="4476548"/>
          </a:xfr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3EFB460D-E7A2-D04E-8CC4-A9AED53C7D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161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05"/>
    </mc:Choice>
    <mc:Fallback>
      <p:transition spd="slow" advTm="31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B9CE-F36D-3C47-93EF-D95B51CDE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01BB31BD-C471-1949-95A8-676C1982C9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65633" y="2243277"/>
            <a:ext cx="7071360" cy="4614724"/>
          </a:xfr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2F9EA4D0-40F8-AD48-8E9F-8B8B288FF9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153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20"/>
    </mc:Choice>
    <mc:Fallback>
      <p:transition spd="slow" advTm="19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506DF-EF84-D847-911F-22AD1166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7" name="Content Placeholder 6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056059FC-8185-CC47-AA53-F070BBDF28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33653" y="3045322"/>
            <a:ext cx="8251233" cy="2197237"/>
          </a:xfr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2503115-2E1A-6340-B62C-E19587D946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118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87"/>
    </mc:Choice>
    <mc:Fallback>
      <p:transition spd="slow" advTm="455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EC412-635F-1B4E-99D3-FEB80B2BA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Unemployment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FD8948D9-6835-254E-B554-6BD8B2FEF1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14171" y="2678594"/>
            <a:ext cx="6915658" cy="3519576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054D462-F8ED-DF4B-BD09-3CB05A6296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070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811"/>
    </mc:Choice>
    <mc:Fallback>
      <p:transition spd="slow" advTm="43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54A5E-C0E0-004E-A10E-FD9514209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Consumer Expenditures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A5682260-5F71-3B48-A1C3-D778D52D4A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11606" y="2513469"/>
            <a:ext cx="7537450" cy="3667117"/>
          </a:xfr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BF51E22-B2C8-D14D-B99A-272A6426FE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6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100"/>
    </mc:Choice>
    <mc:Fallback>
      <p:transition spd="slow" advTm="51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F8E10-968D-7143-B180-62484B65C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Analysis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5F82FD21-F0F8-6A43-B712-EDEE924F55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33966" y="2747178"/>
            <a:ext cx="4693920" cy="2954700"/>
          </a:xfr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12A7D775-E33C-5546-86C2-A68FCC69FD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7886" y="2848009"/>
            <a:ext cx="4110570" cy="2753038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B90C682-76B0-4E44-B43A-2FCE93C556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135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026"/>
    </mc:Choice>
    <mc:Fallback>
      <p:transition spd="slow" advTm="54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A957B-2538-5548-B1CB-6A16A1DCF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Analysis</a:t>
            </a:r>
          </a:p>
        </p:txBody>
      </p:sp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6A419F3A-22AB-BE42-A74C-AAA333CEE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12286"/>
            <a:ext cx="4664652" cy="2911629"/>
          </a:xfrm>
          <a:prstGeom prst="rect">
            <a:avLst/>
          </a:prstGeom>
        </p:spPr>
      </p:pic>
      <p:pic>
        <p:nvPicPr>
          <p:cNvPr id="11" name="Picture 10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EDEDD47B-FF4A-B24B-8420-8DE2558CE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4652" y="2688082"/>
            <a:ext cx="4479348" cy="2735834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FAA19F16-CFAE-B745-AC89-1A5981E6A6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81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69"/>
    </mc:Choice>
    <mc:Fallback>
      <p:transition spd="slow" advTm="48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{583DFEDE-C425-894B-B630-C7E8CE4BBAF3}tf10001120</Template>
  <TotalTime>2814</TotalTime>
  <Words>63</Words>
  <Application>Microsoft Macintosh PowerPoint</Application>
  <PresentationFormat>On-screen Show (4:3)</PresentationFormat>
  <Paragraphs>22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Parcel</vt:lpstr>
      <vt:lpstr>Moving Past A Global Pandemic</vt:lpstr>
      <vt:lpstr>Phase 2</vt:lpstr>
      <vt:lpstr>Exploratory Data Analysis  </vt:lpstr>
      <vt:lpstr>Exploratory Data Analysis</vt:lpstr>
      <vt:lpstr>Exploratory Data Analysis</vt:lpstr>
      <vt:lpstr>Unemployment</vt:lpstr>
      <vt:lpstr>Personal Consumer Expenditures</vt:lpstr>
      <vt:lpstr>Regression Analysis</vt:lpstr>
      <vt:lpstr>Regression Analysis</vt:lpstr>
      <vt:lpstr>Next Steps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Lord</dc:creator>
  <cp:lastModifiedBy>Aneesh Kapoor</cp:lastModifiedBy>
  <cp:revision>20</cp:revision>
  <dcterms:created xsi:type="dcterms:W3CDTF">2019-12-12T13:31:42Z</dcterms:created>
  <dcterms:modified xsi:type="dcterms:W3CDTF">2021-04-28T21:01:46Z</dcterms:modified>
</cp:coreProperties>
</file>

<file path=docProps/thumbnail.jpeg>
</file>